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BEA0D-8FFB-26DD-9B7D-1E28197AC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C7FB9F-B1B1-081A-F5D6-AD99B92AD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F6A1F3-9E11-4E35-77B7-747978FE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3BAE7-D9CA-F4F8-1B6D-F9973530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3C7E39-4407-B0E9-303B-3139BA17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27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50654-8074-0495-4A38-FCDC5805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FF91AD-C17A-4BE0-F472-70495B8F4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B1B9EA-A431-F748-146C-DECE26C6F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3DABE4-24BD-AF3D-0B65-AD4FEA6D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A07A1A-728E-8534-CAA1-551EF668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22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0370AC-F060-CA2C-210E-FE428E35C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F571F7-45E4-7528-D891-B56F82AFD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C29583-2DA2-DF74-496F-120A17DD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400D6F-AF8E-FBAA-5A1E-6BFC2DFD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4BF3E0-331E-313F-26FD-A7666F420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76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549B86-F051-9CE0-8EDD-F406E2D2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26CACC-938F-E3C5-A5E9-6B002C31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1F664-2416-DB98-C992-AF2E5403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B614A-997F-907F-AF7A-553C392A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3827EC-1D0C-4527-9624-7B76625F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0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C7FD7-5E53-78AD-483E-15C5ADA7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20018E-3F3C-EC89-2614-F71430C17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D9E0CF-25A7-9A99-520E-67CF62B6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A21EBC-6986-8B8D-CA7F-5991E283E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5EA65-1C1B-CA4B-FB4A-0027CC9C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5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6B7C1-FC9D-0E73-68C0-3115BFDC9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E9702C-7D17-76D6-C79B-786D955E9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CE46DC-16C1-AFE8-93D4-7B6FAC36A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CB753-FCB7-EBD7-A643-49B3203D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E030CD-1B26-0FAC-068B-F5F1FC5C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ED1692-32C0-25F3-5825-27891678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6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60CD3-2F21-1565-B396-BB44535C3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5C358F-DA2E-24D8-FBB4-828FF55FD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E3BE98-6150-16CB-B5FB-4C7EE5C13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F1A929-15CD-A442-DD9C-16C28ACBF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8C066E-422C-DE00-EC76-6FED009B9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72E6DF-4E99-1B9E-FC40-35C59D47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E3107E-6B68-4D11-2D6F-04190F7A5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3D8AE2-D808-3CEF-ABE6-AC1330E8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61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65E92-DA8C-8A98-D4D2-F348C4B38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808DA2-796E-A240-C97B-8EB4FEC6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9D9C2BD-C6A0-7AD7-2E5F-D786F2CD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661C60-163C-9EEB-E6F8-8503A7AE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8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27AC21-C9D5-CFD9-E102-650CD7C6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9D0003-EBEF-B062-5CCC-9FB89E66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713845-0495-F49E-8BBA-2B5DC676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0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BA1F2-A536-7C00-013E-5B22C8145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4815A2-7847-8610-51E2-00C84431F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5A0F47-DCB0-4EC8-6BA3-81DF0D97B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766E38-4E6D-BA97-82FF-0723DC908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923075-D9FD-BAB9-64CE-8A54D66C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769AC2-D835-C6FB-5047-3727042A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03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1E731-03A4-C93F-2AF2-31295EEB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7BA1A3-3366-09B1-35EB-D30C87B61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7EBC2C-E6DB-49C7-89C0-D5330CBC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CBC980-A432-3EA4-D14D-1CB7AEC4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3B6E8C-C57B-99B8-9935-B3371608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BFEBD8-9976-922D-BB71-61AEDC211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08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95B70E-094D-AC5E-BBC7-E2C564E72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80A77D-598A-9FA7-4B96-B03AD78F5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04482C-3729-9559-1716-D0115C1F3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C803FF-BAF5-35B3-8EEE-2F9C0023F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979E43-DD54-D00A-1CCA-EB7BF5C53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F76D20-92ED-251A-A485-1EE664E768DB}"/>
              </a:ext>
            </a:extLst>
          </p:cNvPr>
          <p:cNvSpPr txBox="1"/>
          <p:nvPr/>
        </p:nvSpPr>
        <p:spPr>
          <a:xfrm>
            <a:off x="3809957" y="90596"/>
            <a:ext cx="4572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患 者 さ ん の 権 利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5249D51-F36F-AFC3-1244-99AEF505C213}"/>
              </a:ext>
            </a:extLst>
          </p:cNvPr>
          <p:cNvSpPr txBox="1"/>
          <p:nvPr/>
        </p:nvSpPr>
        <p:spPr>
          <a:xfrm>
            <a:off x="0" y="834963"/>
            <a:ext cx="11732699" cy="5837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2800" b="1" dirty="0">
                <a:solidFill>
                  <a:srgbClr val="0070C0"/>
                </a:solidFill>
              </a:rPr>
              <a:t>１．平等に良質な医療を受ける権利</a:t>
            </a:r>
            <a:endParaRPr kumimoji="1"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2400" dirty="0"/>
              <a:t>　　➡どなたでも質の高い医療を平等に受けることができます。</a:t>
            </a:r>
            <a:endParaRPr lang="en-US" altLang="ja-JP" sz="2400" dirty="0"/>
          </a:p>
          <a:p>
            <a:pPr>
              <a:lnSpc>
                <a:spcPts val="2800"/>
              </a:lnSpc>
            </a:pPr>
            <a:endParaRPr kumimoji="1" lang="en-US" altLang="ja-JP" sz="2400" dirty="0"/>
          </a:p>
          <a:p>
            <a:pPr>
              <a:lnSpc>
                <a:spcPts val="2800"/>
              </a:lnSpc>
            </a:pPr>
            <a:r>
              <a:rPr lang="ja-JP" altLang="en-US" sz="2800" b="1" dirty="0">
                <a:solidFill>
                  <a:srgbClr val="0070C0"/>
                </a:solidFill>
              </a:rPr>
              <a:t>２．自己決定の権利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kumimoji="1" lang="ja-JP" altLang="en-US" sz="2400" dirty="0"/>
              <a:t>　　➡病状や治療に関して、十分な説明と情報を得た上で、それを選択または拒否することが</a:t>
            </a:r>
            <a:endParaRPr kumimoji="1" lang="en-US" altLang="ja-JP" sz="2400" dirty="0"/>
          </a:p>
          <a:p>
            <a:pPr>
              <a:lnSpc>
                <a:spcPts val="2800"/>
              </a:lnSpc>
            </a:pPr>
            <a:r>
              <a:rPr lang="ja-JP" altLang="en-US" sz="2400" dirty="0"/>
              <a:t>　　　 </a:t>
            </a:r>
            <a:r>
              <a:rPr kumimoji="1" lang="ja-JP" altLang="en-US" sz="2400" dirty="0"/>
              <a:t>できます。</a:t>
            </a:r>
            <a:endParaRPr kumimoji="1" lang="en-US" altLang="ja-JP" sz="2400" dirty="0"/>
          </a:p>
          <a:p>
            <a:pPr>
              <a:lnSpc>
                <a:spcPts val="2800"/>
              </a:lnSpc>
            </a:pPr>
            <a:endParaRPr lang="en-US" altLang="ja-JP" sz="2400" dirty="0"/>
          </a:p>
          <a:p>
            <a:pPr>
              <a:lnSpc>
                <a:spcPts val="2800"/>
              </a:lnSpc>
            </a:pPr>
            <a:r>
              <a:rPr kumimoji="1" lang="ja-JP" altLang="en-US" sz="2800" b="1" dirty="0">
                <a:solidFill>
                  <a:srgbClr val="0070C0"/>
                </a:solidFill>
              </a:rPr>
              <a:t>３．セカンドオピニオンの権利</a:t>
            </a:r>
            <a:endParaRPr kumimoji="1"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2400" dirty="0"/>
              <a:t>　　➡他の医療機関の医師に相談することができます。</a:t>
            </a:r>
            <a:endParaRPr lang="en-US" altLang="ja-JP" sz="2400" dirty="0"/>
          </a:p>
          <a:p>
            <a:pPr>
              <a:lnSpc>
                <a:spcPts val="2800"/>
              </a:lnSpc>
            </a:pPr>
            <a:endParaRPr kumimoji="1" lang="en-US" altLang="ja-JP" sz="2400" dirty="0"/>
          </a:p>
          <a:p>
            <a:pPr>
              <a:lnSpc>
                <a:spcPts val="2800"/>
              </a:lnSpc>
            </a:pPr>
            <a:r>
              <a:rPr lang="ja-JP" altLang="en-US" sz="2800" b="1" dirty="0">
                <a:solidFill>
                  <a:srgbClr val="0070C0"/>
                </a:solidFill>
              </a:rPr>
              <a:t>４．知る権利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kumimoji="1" lang="ja-JP" altLang="en-US" sz="2400" dirty="0"/>
              <a:t>　　➡病状や診断、治療について十分に説明を受けることができます。自己の診療記録の開示を</a:t>
            </a:r>
            <a:endParaRPr kumimoji="1" lang="en-US" altLang="ja-JP" sz="2400" dirty="0"/>
          </a:p>
          <a:p>
            <a:pPr>
              <a:lnSpc>
                <a:spcPts val="2800"/>
              </a:lnSpc>
            </a:pPr>
            <a:r>
              <a:rPr kumimoji="1" lang="ja-JP" altLang="en-US" sz="2400" dirty="0"/>
              <a:t> 　　　求めることができます。</a:t>
            </a:r>
            <a:endParaRPr kumimoji="1" lang="en-US" altLang="ja-JP" sz="2400" dirty="0"/>
          </a:p>
          <a:p>
            <a:pPr>
              <a:lnSpc>
                <a:spcPts val="2800"/>
              </a:lnSpc>
            </a:pPr>
            <a:endParaRPr lang="en-US" altLang="ja-JP" sz="2400" dirty="0"/>
          </a:p>
          <a:p>
            <a:pPr>
              <a:lnSpc>
                <a:spcPts val="2800"/>
              </a:lnSpc>
            </a:pPr>
            <a:r>
              <a:rPr kumimoji="1" lang="ja-JP" altLang="en-US" sz="2800" b="1" dirty="0">
                <a:solidFill>
                  <a:srgbClr val="0070C0"/>
                </a:solidFill>
              </a:rPr>
              <a:t>５．プライバシー・個人情報保護の権利</a:t>
            </a:r>
            <a:endParaRPr kumimoji="1"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2400" dirty="0"/>
              <a:t>　　➡患者さんのプライバシーと個人情報は、病院により保護されます。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092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150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脳外 北部</dc:creator>
  <cp:lastModifiedBy>脳外 北部</cp:lastModifiedBy>
  <cp:revision>2</cp:revision>
  <dcterms:created xsi:type="dcterms:W3CDTF">2025-02-13T05:43:59Z</dcterms:created>
  <dcterms:modified xsi:type="dcterms:W3CDTF">2025-02-14T02:15:29Z</dcterms:modified>
</cp:coreProperties>
</file>