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72" y="13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1800000" cy="180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3BEA0D-8FFB-26DD-9B7D-1E28197AC6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2C7FB9F-B1B1-081A-F5D6-AD99B92AD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F6A1F3-9E11-4E35-77B7-747978FED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3BAE7-D9CA-F4F8-1B6D-F99735307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3C7E39-4407-B0E9-303B-3139BA174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274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F50654-8074-0495-4A38-FCDC5805B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0FF91AD-C17A-4BE0-F472-70495B8F45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B1B9EA-A431-F748-146C-DECE26C6F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3DABE4-24BD-AF3D-0B65-AD4FEA6D0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A07A1A-728E-8534-CAA1-551EF668D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22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80370AC-F060-CA2C-210E-FE428E35CC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BF571F7-45E4-7528-D891-B56F82AFD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C29583-2DA2-DF74-496F-120A17DD7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400D6F-AF8E-FBAA-5A1E-6BFC2DFD8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4BF3E0-331E-313F-26FD-A7666F420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76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549B86-F051-9CE0-8EDD-F406E2D2D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26CACC-938F-E3C5-A5E9-6B002C31E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E1F664-2416-DB98-C992-AF2E54032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2B614A-997F-907F-AF7A-553C392AB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3827EC-1D0C-4527-9624-7B76625FF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00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FC7FD7-5E53-78AD-483E-15C5ADA70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20018E-3F3C-EC89-2614-F71430C17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D9E0CF-25A7-9A99-520E-67CF62B6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A21EBC-6986-8B8D-CA7F-5991E283E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C5EA65-1C1B-CA4B-FB4A-0027CC9C5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855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A6B7C1-FC9D-0E73-68C0-3115BFDC9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E9702C-7D17-76D6-C79B-786D955E99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CE46DC-16C1-AFE8-93D4-7B6FAC36A8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0CB753-FCB7-EBD7-A643-49B3203DD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E030CD-1B26-0FAC-068B-F5F1FC5C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ED1692-32C0-25F3-5825-278916788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06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E60CD3-2F21-1565-B396-BB44535C3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55C358F-DA2E-24D8-FBB4-828FF55FD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EE3BE98-6150-16CB-B5FB-4C7EE5C133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4F1A929-15CD-A442-DD9C-16C28ACBF9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A8C066E-422C-DE00-EC76-6FED009B93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D72E6DF-4E99-1B9E-FC40-35C59D478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DE3107E-6B68-4D11-2D6F-04190F7A5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13D8AE2-D808-3CEF-ABE6-AC1330E8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610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F65E92-DA8C-8A98-D4D2-F348C4B38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A808DA2-796E-A240-C97B-8EB4FEC6D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9D9C2BD-C6A0-7AD7-2E5F-D786F2CD1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F661C60-163C-9EEB-E6F8-8503A7AE1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48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27AC21-C9D5-CFD9-E102-650CD7C6C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F9D0003-EBEF-B062-5CCC-9FB89E662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713845-0495-F49E-8BBA-2B5DC676E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860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DBA1F2-A536-7C00-013E-5B22C8145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4815A2-7847-8610-51E2-00C84431F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35A0F47-DCB0-4EC8-6BA3-81DF0D97B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766E38-4E6D-BA97-82FF-0723DC908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D923075-D9FD-BAB9-64CE-8A54D66CB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769AC2-D835-C6FB-5047-3727042A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03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A1E731-03A4-C93F-2AF2-31295EEB6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47BA1A3-3366-09B1-35EB-D30C87B61E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07EBC2C-E6DB-49C7-89C0-D5330CBC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CBC980-A432-3EA4-D14D-1CB7AEC49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3B6E8C-C57B-99B8-9935-B33716082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BFEBD8-9976-922D-BB71-61AEDC211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08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095B70E-094D-AC5E-BBC7-E2C564E72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C80A77D-598A-9FA7-4B96-B03AD78F5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04482C-3729-9559-1716-D0115C1F38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C803FF-BAF5-35B3-8EEE-2F9C0023F3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979E43-DD54-D00A-1CCA-EB7BF5C53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99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EF76D20-92ED-251A-A485-1EE664E768DB}"/>
              </a:ext>
            </a:extLst>
          </p:cNvPr>
          <p:cNvSpPr txBox="1"/>
          <p:nvPr/>
        </p:nvSpPr>
        <p:spPr>
          <a:xfrm>
            <a:off x="2128407" y="83535"/>
            <a:ext cx="79351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/>
              <a:t>臨 床 倫 理 に 関 す る 基 本 方 針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5249D51-F36F-AFC3-1244-99AEF505C213}"/>
              </a:ext>
            </a:extLst>
          </p:cNvPr>
          <p:cNvSpPr txBox="1"/>
          <p:nvPr/>
        </p:nvSpPr>
        <p:spPr>
          <a:xfrm>
            <a:off x="163125" y="1117991"/>
            <a:ext cx="11865749" cy="54271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200"/>
              </a:lnSpc>
            </a:pPr>
            <a:r>
              <a:rPr kumimoji="1" lang="ja-JP" altLang="en-US" sz="2800" dirty="0"/>
              <a:t>１．医療を受ける人々が、治療上の意思決定を行うために必要な情報を開示し、</a:t>
            </a:r>
            <a:endParaRPr kumimoji="1" lang="en-US" altLang="ja-JP" sz="2800" dirty="0"/>
          </a:p>
          <a:p>
            <a:pPr>
              <a:lnSpc>
                <a:spcPts val="3200"/>
              </a:lnSpc>
            </a:pPr>
            <a:r>
              <a:rPr lang="ja-JP" altLang="en-US" sz="2800" dirty="0"/>
              <a:t>　　　</a:t>
            </a:r>
            <a:r>
              <a:rPr kumimoji="1" lang="ja-JP" altLang="en-US" sz="2800" dirty="0"/>
              <a:t>自立的な決定が</a:t>
            </a:r>
            <a:r>
              <a:rPr lang="ja-JP" altLang="en-US" sz="2800" dirty="0"/>
              <a:t>できるようにします。</a:t>
            </a:r>
            <a:endParaRPr lang="en-US" altLang="ja-JP" sz="2800" dirty="0"/>
          </a:p>
          <a:p>
            <a:pPr>
              <a:lnSpc>
                <a:spcPts val="3200"/>
              </a:lnSpc>
            </a:pPr>
            <a:endParaRPr kumimoji="1" lang="en-US" altLang="ja-JP" sz="2800" dirty="0"/>
          </a:p>
          <a:p>
            <a:pPr>
              <a:lnSpc>
                <a:spcPts val="3200"/>
              </a:lnSpc>
            </a:pPr>
            <a:r>
              <a:rPr lang="ja-JP" altLang="en-US" sz="2800" dirty="0"/>
              <a:t>２．医療を受ける人々の権利を尊重し、安全で良質な医療の提供を目指します。</a:t>
            </a:r>
            <a:endParaRPr lang="en-US" altLang="ja-JP" sz="2800" dirty="0"/>
          </a:p>
          <a:p>
            <a:pPr>
              <a:lnSpc>
                <a:spcPts val="3200"/>
              </a:lnSpc>
            </a:pPr>
            <a:endParaRPr kumimoji="1" lang="en-US" altLang="ja-JP" sz="2800" dirty="0"/>
          </a:p>
          <a:p>
            <a:pPr>
              <a:lnSpc>
                <a:spcPts val="3200"/>
              </a:lnSpc>
            </a:pPr>
            <a:r>
              <a:rPr lang="ja-JP" altLang="en-US" sz="2800" dirty="0"/>
              <a:t>３．個人情報の取り扱いに関する法令やガイドラインを遵守します。</a:t>
            </a:r>
            <a:endParaRPr lang="en-US" altLang="ja-JP" sz="2800" dirty="0"/>
          </a:p>
          <a:p>
            <a:pPr>
              <a:lnSpc>
                <a:spcPts val="3200"/>
              </a:lnSpc>
            </a:pPr>
            <a:endParaRPr kumimoji="1" lang="en-US" altLang="ja-JP" sz="2800" dirty="0"/>
          </a:p>
          <a:p>
            <a:pPr>
              <a:lnSpc>
                <a:spcPts val="3200"/>
              </a:lnSpc>
            </a:pPr>
            <a:r>
              <a:rPr lang="ja-JP" altLang="en-US" sz="2800" dirty="0"/>
              <a:t>４．医療を受ける人々の生活の質や、社会的背景を考慮した医療を行います。</a:t>
            </a:r>
            <a:endParaRPr lang="en-US" altLang="ja-JP" sz="2800" dirty="0"/>
          </a:p>
          <a:p>
            <a:pPr>
              <a:lnSpc>
                <a:spcPts val="3200"/>
              </a:lnSpc>
            </a:pPr>
            <a:endParaRPr kumimoji="1" lang="en-US" altLang="ja-JP" sz="2800" dirty="0"/>
          </a:p>
          <a:p>
            <a:pPr>
              <a:lnSpc>
                <a:spcPts val="3200"/>
              </a:lnSpc>
            </a:pPr>
            <a:r>
              <a:rPr lang="ja-JP" altLang="en-US" sz="2800" dirty="0"/>
              <a:t>５．医学・薬学の臨床研究を行い、社会と医療の発展のために尽力します。</a:t>
            </a:r>
            <a:endParaRPr lang="en-US" altLang="ja-JP" sz="2800" dirty="0"/>
          </a:p>
          <a:p>
            <a:pPr>
              <a:lnSpc>
                <a:spcPts val="3200"/>
              </a:lnSpc>
            </a:pPr>
            <a:endParaRPr kumimoji="1" lang="en-US" altLang="ja-JP" sz="2800" dirty="0"/>
          </a:p>
          <a:p>
            <a:pPr>
              <a:lnSpc>
                <a:spcPts val="3200"/>
              </a:lnSpc>
            </a:pPr>
            <a:r>
              <a:rPr lang="ja-JP" altLang="en-US" sz="2800" dirty="0"/>
              <a:t>６．臨床研究は臨床倫理の指針に則り、倫理委員会の承認のもと安全で適切な</a:t>
            </a:r>
            <a:endParaRPr lang="en-US" altLang="ja-JP" sz="2800" dirty="0"/>
          </a:p>
          <a:p>
            <a:pPr>
              <a:lnSpc>
                <a:spcPts val="3200"/>
              </a:lnSpc>
            </a:pPr>
            <a:r>
              <a:rPr kumimoji="1" lang="ja-JP" altLang="en-US" sz="2800" dirty="0"/>
              <a:t>　　　環境で行います。</a:t>
            </a:r>
          </a:p>
        </p:txBody>
      </p:sp>
    </p:spTree>
    <p:extLst>
      <p:ext uri="{BB962C8B-B14F-4D97-AF65-F5344CB8AC3E}">
        <p14:creationId xmlns:p14="http://schemas.microsoft.com/office/powerpoint/2010/main" val="4270927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152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脳外 北部</dc:creator>
  <cp:lastModifiedBy>脳外 北部</cp:lastModifiedBy>
  <cp:revision>4</cp:revision>
  <dcterms:created xsi:type="dcterms:W3CDTF">2025-02-13T05:43:59Z</dcterms:created>
  <dcterms:modified xsi:type="dcterms:W3CDTF">2025-02-14T02:27:34Z</dcterms:modified>
</cp:coreProperties>
</file>